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91" r:id="rId4"/>
    <p:sldId id="346" r:id="rId5"/>
    <p:sldId id="369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70" r:id="rId15"/>
    <p:sldId id="385" r:id="rId16"/>
    <p:sldId id="386" r:id="rId17"/>
    <p:sldId id="362" r:id="rId18"/>
    <p:sldId id="37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BC9F45-34C6-4000-944D-D835A801D41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D257DA-D125-4F0B-B40A-205B0DEA17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西蒙和马奇的组织学习理论过于强调组织从过去的经验中学习， 从组织的规则与惯例中学习， 而对规则和惯例重大更新的研究显得不足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257DA-D125-4F0B-B40A-205B0DEA1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“显在场域”就是教育的物质载体和物理环境</a:t>
            </a:r>
            <a:r>
              <a:rPr lang="en-US" altLang="zh-CN" dirty="0" smtClean="0"/>
              <a:t>, “</a:t>
            </a:r>
            <a:r>
              <a:rPr lang="zh-CN" altLang="en-US" dirty="0" smtClean="0"/>
              <a:t>潜在场域”是由在场的主体本身固有的自律性自发形成的</a:t>
            </a:r>
            <a:r>
              <a:rPr lang="en-US" altLang="zh-CN" dirty="0" smtClean="0"/>
              <a:t>, </a:t>
            </a:r>
            <a:r>
              <a:rPr lang="zh-CN" altLang="en-US" dirty="0" smtClean="0"/>
              <a:t>是一种不能被主观感知的虚拟而又事实存在的空间。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257DA-D125-4F0B-B40A-205B0DEA1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257DA-D125-4F0B-B40A-205B0DEA1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086E-AD54-4173-90E7-4953467702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D91A-3160-4C47-8E66-630C7F462A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B491-7B80-49D6-989A-463C583E9E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5DC0-8C99-48BF-8378-ADE7E96FF2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54D1-229F-4E32-B69F-B885E164CFC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F82E-D734-4F70-9ED2-300837F915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7236-29EF-41E3-B98E-52353DA00D16}" type="datetimeFigureOut">
              <a:rPr lang="zh-CN" altLang="en-US"/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2824-7659-43FC-9CC5-A96DD47E9C8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E905-502E-4D52-816B-263C73E2CAE7}" type="datetimeFigureOut">
              <a:rPr lang="zh-CN" altLang="en-US"/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30D0-1071-4070-B684-6A0689A9D3D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D5B3-FC37-477C-A7FA-6BBEAE44B5C5}" type="datetimeFigureOut">
              <a:rPr lang="zh-CN" altLang="en-US"/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0670-83D4-4B0D-840F-2DE42D90F5B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D095-7CF3-4165-A7BB-0FDBE513D718}" type="datetimeFigureOut">
              <a:rPr lang="zh-CN" altLang="en-US"/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80EC-86C8-4946-9ECE-B56830285A4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8031-39C1-4BF7-B61D-EB9FF44BC16E}" type="datetimeFigureOut">
              <a:rPr lang="zh-CN" altLang="en-US"/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6F58-0CE6-42F8-BFEC-D2626626E68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A5F8-A746-485F-9F3B-829EDFBCA159}" type="datetimeFigureOut">
              <a:rPr lang="zh-CN" altLang="en-US"/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ADEE-42E3-4328-BCE0-93C9CC8D4AE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083A-5DD3-46DC-A919-0FD1D7C728A2}" type="datetimeFigureOut">
              <a:rPr lang="zh-CN" altLang="en-US"/>
            </a:fld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2B80-F9B5-408A-9F18-9616BD0A08A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9A9F-DF9E-4F5B-9F14-544AB8F64912}" type="datetimeFigureOut">
              <a:rPr lang="zh-CN" altLang="en-US"/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9379-C6CF-431C-86EF-81D74191CE2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CE3A-81CD-4424-9082-848F431E3A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987C-50B7-4B22-9A59-D120CA4C0D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9A9F-FDC7-496A-8F8C-68BAE8512FE9}" type="datetimeFigureOut">
              <a:rPr lang="zh-CN" altLang="en-US"/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ED09-87A9-4B0B-93A4-6D56771ED5B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6FF0-32FA-4DCA-8425-883CC5BD82D2}" type="datetimeFigureOut">
              <a:rPr lang="zh-CN" altLang="en-US"/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135A-2363-4FD1-9194-A17907B960A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0FC1-62B9-4219-8BA0-C8A5CB49BFED}" type="datetimeFigureOut">
              <a:rPr lang="zh-CN" altLang="en-US"/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8561-EC12-4B53-AEB8-2A267C18637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6FCB-14F4-451E-B661-4F01CABF45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40AD-7841-40FF-9760-43427FD90A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49AE-B371-4459-BC6B-FC8A5C843B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9D48-0056-4D38-B815-178918860E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ACBB-2BEC-4160-921B-7D8C984C29A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032B-7CEA-4771-9F6E-86DA3E619F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49E5-8BFA-4515-8C90-662C9DD16C8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6B86-9D90-4D7B-92EF-0AEBA34D7C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7FB3-1518-4DF2-A81D-0B774C6DFA4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BDF3-7C28-4422-BF58-7D717C3B95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A6BE-B9DA-4AD7-BB7E-BEF815B6D26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1BD3-70CC-4DC7-8333-C55A10EBA1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822E-96DA-4615-8352-491DBA60EF0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7E52-5486-43E0-AC54-1EE79EDD33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34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F15FA9-D050-411B-9F02-05AF11613142}" type="datetimeFigureOut">
              <a:rPr lang="zh-CN" altLang="en-US"/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6E15D7-1A88-4EA1-BA9D-D1B267F7533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>
              <a:defRPr/>
            </a:pPr>
            <a:fld id="{F469C14A-8BA4-4012-9C09-CD6609CABAEA}" type="datetimeFigureOut">
              <a:rPr lang="zh-CN" altLang="en-US"/>
            </a:fld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F04D0D2-7726-4AC7-9D7F-C55817323949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-30156" y="117475"/>
            <a:ext cx="7626491" cy="647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一、注册方法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130560" y="1268760"/>
            <a:ext cx="88773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请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学生先登录“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中国大学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MOO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</a:rPr>
              <a:t>”,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网址为“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</a:rPr>
              <a:t>http://www.icourse163.org/”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，进行注册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800" dirty="0" smtClean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indent="-457200" eaLnBrk="1" hangingPunct="1">
              <a:spcBef>
                <a:spcPct val="0"/>
              </a:spcBef>
              <a:buAutoNum type="arabicPeriod"/>
            </a:pP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注册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后登录进入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学校云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，网址为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</a:rPr>
              <a:t>http://www.icourse163.org/spoc/schoolcloud/index.htm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，点击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“学生认证”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进入认证界面，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学校项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选择“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北京师范大学”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rPr>
              <a:t>，输入学号，点击“下一步”，输入真实姓名，然后输入身份证后六位，即完成认证。</a:t>
            </a: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istrator\AppData\Roaming\Tencent\Users\1039345373\QQ\WinTemp\RichOle\Z$9[T(XLJ{Q5P7VV5ZBN4VJ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8001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7704" y="1916832"/>
            <a:ext cx="5256584" cy="25922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/>
              <a:t>课程密码：</a:t>
            </a:r>
            <a:endParaRPr lang="en-US" altLang="zh-CN" sz="4000" b="1" dirty="0" smtClean="0"/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</a:rPr>
              <a:t>XXXXXXXX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89" name="Picture 1" descr="C:\Users\Administrator\AppData\Roaming\Tencent\Users\1039345373\QQ\WinTemp\RichOle\PMDAIQK(CX%TX3E8VKMPQ(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2" y="332956"/>
            <a:ext cx="914399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397" y="620688"/>
            <a:ext cx="8568952" cy="1143000"/>
          </a:xfrm>
        </p:spPr>
        <p:txBody>
          <a:bodyPr/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进入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学习页面后，根据左边的导航栏可以查看公告，评分标准，课件，测验作业和考试。点击课件进入课程内容学习页面，看过的视频和课件，标题前的圆圈会变绿色。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端，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课件可以直接下载，视频不支持下载。 </a:t>
            </a:r>
            <a:endParaRPr lang="zh-CN" altLang="en-US" sz="2000" b="1" dirty="0"/>
          </a:p>
        </p:txBody>
      </p:sp>
      <p:pic>
        <p:nvPicPr>
          <p:cNvPr id="6145" name="Picture 1" descr="C:\Users\Administrator\AppData\Roaming\Tencent\Users\1039345373\QQ\WinTemp\RichOle\V]MI%Z3CT@`818A(FLZ_B_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" y="170080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714" y="642257"/>
            <a:ext cx="8229600" cy="4525963"/>
          </a:xfrm>
        </p:spPr>
        <p:txBody>
          <a:bodyPr/>
          <a:lstStyle/>
          <a:p>
            <a:r>
              <a:rPr lang="zh-CN" altLang="en-US" sz="2000" b="1" dirty="0"/>
              <a:t>对于课程的疑问和分析，可以进入讨论区在对应的模块发表主题参与讨论，也可以在右上角搜索栏搜索关键词查看他人的讨论。</a:t>
            </a:r>
            <a:endParaRPr lang="zh-CN" altLang="en-US" sz="2000" b="1" dirty="0"/>
          </a:p>
        </p:txBody>
      </p:sp>
      <p:pic>
        <p:nvPicPr>
          <p:cNvPr id="9217" name="Picture 1" descr="C:\Users\Administrator\AppData\Roaming\Tencent\Users\1039345373\QQ\WinTemp\RichOle\(JU3VIA39~4UB(_PF%EILP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3" y="1556792"/>
            <a:ext cx="914400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dministrator\AppData\Roaming\Tencent\Users\1039345373\QQ\WinTemp\RichOle\M9EKY%8N`5}SZ1T3NUXUGC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922"/>
            <a:ext cx="9137667" cy="41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161802"/>
            <a:ext cx="7884368" cy="647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二、学习方法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16633" y="980728"/>
            <a:ext cx="889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8" y="1700808"/>
            <a:ext cx="83719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4868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2.1 </a:t>
            </a:r>
            <a:r>
              <a:rPr lang="zh-CN" altLang="en-US" sz="2000" b="1" dirty="0"/>
              <a:t>注册与身份认证 </a:t>
            </a:r>
            <a:endParaRPr lang="zh-CN" altLang="en-US" sz="2000" dirty="0"/>
          </a:p>
          <a:p>
            <a:r>
              <a:rPr lang="en-US" altLang="zh-CN" sz="2000" dirty="0"/>
              <a:t>2.1.1 </a:t>
            </a:r>
            <a:r>
              <a:rPr lang="zh-CN" altLang="en-US" sz="2000" dirty="0"/>
              <a:t>注册账号后，登录本校课程中心（网址为</a:t>
            </a:r>
            <a:r>
              <a:rPr lang="zh-CN" altLang="en-US" sz="2000" dirty="0" smtClean="0"/>
              <a:t>：</a:t>
            </a:r>
            <a:r>
              <a:rPr lang="en-US" altLang="zh-CN" sz="2000" dirty="0"/>
              <a:t>http://www.icourses.cn/school/bnu</a:t>
            </a:r>
            <a:r>
              <a:rPr lang="zh-CN" altLang="en-US" sz="2000" dirty="0" smtClean="0"/>
              <a:t>），</a:t>
            </a:r>
            <a:r>
              <a:rPr lang="zh-CN" altLang="en-US" sz="2000" dirty="0"/>
              <a:t>点击“进入本校专属课程”进行身份</a:t>
            </a:r>
            <a:r>
              <a:rPr lang="zh-CN" altLang="en-US" sz="2000" dirty="0" smtClean="0"/>
              <a:t>认证</a:t>
            </a:r>
            <a:endParaRPr lang="zh-CN" altLang="en-US" sz="2000" dirty="0"/>
          </a:p>
        </p:txBody>
      </p:sp>
      <p:pic>
        <p:nvPicPr>
          <p:cNvPr id="1025" name="Picture 1" descr="C:\Users\Administrator\AppData\Roaming\Tencent\Users\1039345373\QQ\WinTemp\RichOle\$RM1SAL%VKS`6_}TKM@1I[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2060848"/>
            <a:ext cx="9144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AppData\Roaming\Tencent\Users\1039345373\QQ\WinTemp\RichOle\AV2@$YI$C`K7WAA3P%@OOV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033281" cy="48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减号 1"/>
          <p:cNvSpPr/>
          <p:nvPr/>
        </p:nvSpPr>
        <p:spPr bwMode="auto">
          <a:xfrm>
            <a:off x="6228184" y="985618"/>
            <a:ext cx="792088" cy="432048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039345373\QQ\WinTemp\RichOle\Z_`1RUW2UT02)71J4]3(SU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7242"/>
            <a:ext cx="7802041" cy="55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1039345373\QQ\WinTemp\RichOle\O6@FSP_U%}COHHWZ{@A(~OJ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" y="692696"/>
            <a:ext cx="91411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AppData\Roaming\Tencent\Users\1039345373\QQ\WinTemp\RichOle\4{%ASJKB}(RKEHU7_FH~20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1039345373\QQ\WinTemp\RichOle\)3{MF)E{`HXUB)RA6ZFX@5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istrator\AppData\Roaming\Tencent\Users\1039345373\QQ\WinTemp\RichOle\%2O0NT$JDCD{XO{8PXQP[I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3588"/>
            <a:ext cx="9144000" cy="37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时尚中黑简体"/>
        <a:ea typeface="时尚中黑简体"/>
        <a:cs typeface="时尚中黑简体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演示</Application>
  <PresentationFormat>全屏显示(4:3)</PresentationFormat>
  <Paragraphs>21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时尚中黑简体</vt:lpstr>
      <vt:lpstr>微软雅黑</vt:lpstr>
      <vt:lpstr>Arial Unicode MS</vt:lpstr>
      <vt:lpstr>黑体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进入学习页面后，根据左边的导航栏可以查看公告，评分标准，课件，测验作业和考试。点击课件进入课程内容学习页面，看过的视频和课件，标题前的圆圈会变绿色。Web端，pdf课件可以直接下载，视频不支持下载。 </vt:lpstr>
      <vt:lpstr>PowerPoint 演示文稿</vt:lpstr>
      <vt:lpstr>PowerPoint 演示文稿</vt:lpstr>
    </vt:vector>
  </TitlesOfParts>
  <Company>kingsoft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baihl</cp:lastModifiedBy>
  <cp:revision>253</cp:revision>
  <dcterms:created xsi:type="dcterms:W3CDTF">2011-06-07T16:20:00Z</dcterms:created>
  <dcterms:modified xsi:type="dcterms:W3CDTF">2019-03-01T08:35:30Z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